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4" r:id="rId4"/>
    <p:sldId id="285" r:id="rId5"/>
    <p:sldId id="284" r:id="rId6"/>
    <p:sldId id="263" r:id="rId7"/>
    <p:sldId id="259" r:id="rId8"/>
    <p:sldId id="293" r:id="rId9"/>
    <p:sldId id="258" r:id="rId10"/>
    <p:sldId id="265" r:id="rId11"/>
    <p:sldId id="526" r:id="rId12"/>
    <p:sldId id="291" r:id="rId13"/>
    <p:sldId id="266" r:id="rId14"/>
    <p:sldId id="267" r:id="rId15"/>
    <p:sldId id="268" r:id="rId16"/>
    <p:sldId id="269" r:id="rId17"/>
    <p:sldId id="270" r:id="rId18"/>
    <p:sldId id="477" r:id="rId19"/>
    <p:sldId id="271" r:id="rId20"/>
    <p:sldId id="522" r:id="rId21"/>
    <p:sldId id="272" r:id="rId22"/>
    <p:sldId id="273" r:id="rId23"/>
    <p:sldId id="274" r:id="rId24"/>
    <p:sldId id="295" r:id="rId25"/>
    <p:sldId id="275" r:id="rId26"/>
    <p:sldId id="276" r:id="rId27"/>
    <p:sldId id="277" r:id="rId28"/>
    <p:sldId id="286" r:id="rId29"/>
    <p:sldId id="292" r:id="rId30"/>
    <p:sldId id="289" r:id="rId31"/>
    <p:sldId id="287" r:id="rId32"/>
    <p:sldId id="290" r:id="rId33"/>
    <p:sldId id="296" r:id="rId34"/>
    <p:sldId id="294" r:id="rId35"/>
    <p:sldId id="278" r:id="rId36"/>
    <p:sldId id="279" r:id="rId37"/>
    <p:sldId id="281" r:id="rId38"/>
    <p:sldId id="282" r:id="rId39"/>
    <p:sldId id="283" r:id="rId40"/>
    <p:sldId id="28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3"/>
    <p:restoredTop sz="95710" autoAdjust="0"/>
  </p:normalViewPr>
  <p:slideViewPr>
    <p:cSldViewPr snapToGrid="0">
      <p:cViewPr varScale="1">
        <p:scale>
          <a:sx n="153" d="100"/>
          <a:sy n="153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86C3F-78D6-4264-9B1B-53018EC236FF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6DA04F-23DF-4A9B-AE01-973B40ADF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03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DA04F-23DF-4A9B-AE01-973B40ADF6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8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DA04F-23DF-4A9B-AE01-973B40ADF6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21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DA04F-23DF-4A9B-AE01-973B40ADF6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91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9F5CA-B5F0-49C3-8FA6-3B718672B42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800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DA04F-23DF-4A9B-AE01-973B40ADF6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07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/>
              <a:t>There </a:t>
            </a:r>
            <a:r>
              <a:rPr lang="en-US" altLang="en-US" err="1"/>
              <a:t>ar</a:t>
            </a:r>
            <a:r>
              <a:rPr lang="en-US" altLang="en-US"/>
              <a:t> e2 issues concerning algorithms: correctness and efficiency.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9F5CA-B5F0-49C3-8FA6-3B718672B42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768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9F5CA-B5F0-49C3-8FA6-3B718672B42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643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DA04F-23DF-4A9B-AE01-973B40ADF6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81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DA04F-23DF-4A9B-AE01-973B40ADF6C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99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9B7E-FBF7-4E74-8AEA-864F89219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5D0FD-3CBF-41AA-9B96-0C9588C7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A48A6-347B-47CD-B3E0-4A8626DCE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8DD5E-81D6-4715-8CB2-DD7F32B57991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B7A7D-7C07-475D-8FB9-84C9D1A7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CCE5C-3DCA-4F0E-B1CB-48CB0F025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A829E-D95C-4A1C-A7FB-0641661D0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70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3F2A-B398-447B-ADE1-37F7EF61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09CFD-EA71-4EBC-BFD2-EC54393AF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5C892-FB97-464D-8558-7A6244C1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8DD5E-81D6-4715-8CB2-DD7F32B57991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40DDA-79D7-4BCA-89BC-8D41502A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0A0A2-EE7C-4AF1-9F99-37CE7695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A829E-D95C-4A1C-A7FB-0641661D0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59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018644-2643-46CC-B857-B9E79EEB42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E9BEE2-06B7-4D62-83D0-3E7AC4F53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377E6-E86E-431C-9DBE-B4551F8F1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8DD5E-81D6-4715-8CB2-DD7F32B57991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03FA9-36BF-4B87-A81E-3488F85B0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163F1-1294-41B8-B6BC-068473B58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A829E-D95C-4A1C-A7FB-0641661D0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3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2A0E5-BBB6-411D-B683-3E2E38BE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01F40-1039-469E-9DD6-0537B92DF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A4C8B-90FF-4B7A-825E-7D508340B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8DD5E-81D6-4715-8CB2-DD7F32B57991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17832-0957-4699-9A22-A73D0D029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BEE16-333C-4746-9C68-4CF234510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A829E-D95C-4A1C-A7FB-0641661D0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53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6BCBF-A6F0-4F2B-9301-4BE671B5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8E249-2E2C-469F-87BC-8F22033A6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8C09D-1E92-45B9-B5B5-75759E1CF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8DD5E-81D6-4715-8CB2-DD7F32B57991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8A77F-6E45-4DF5-8008-780B5E36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9D8D1-1AD6-4ABD-AAFC-D084B672D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A829E-D95C-4A1C-A7FB-0641661D0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8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1F772-E3B4-4AE2-A184-F7656C0B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1C388-8610-4C93-BAE8-EC9278B093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4C114-3613-462A-BFFA-6398BF313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CE1C1-649C-4C16-86E4-2E2AEF113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8DD5E-81D6-4715-8CB2-DD7F32B57991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9928A8-7945-4F3D-BC82-D11C4A0D3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586F4-4BE9-4468-8BAF-CD4E7467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A829E-D95C-4A1C-A7FB-0641661D0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02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881E-F74D-4271-9626-0801E8C86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320E3-A0BD-4C84-B2F5-6C445F0C2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B3B14-62DF-4CD9-8A5F-E8D979472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507BF0-465E-441C-A0EF-3710E91D52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5159AE-C967-45C7-AA17-5D4950063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43AEC5-D2D4-4051-B25B-A592DD6C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8DD5E-81D6-4715-8CB2-DD7F32B57991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9C2EE7-49CE-4581-8794-8FEBE405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A992EC-4D71-4431-A6D3-73259E67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A829E-D95C-4A1C-A7FB-0641661D0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81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55776-E719-43AE-8C50-2C344E30D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069F73-D4B4-4D32-8776-D50CD138C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8DD5E-81D6-4715-8CB2-DD7F32B57991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AAD28-F1A0-442A-BF97-A723FDC1B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89C5E9-EC6B-4CB5-8562-56893285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A829E-D95C-4A1C-A7FB-0641661D0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0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2269CD-7528-4997-9AE2-797AB3616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8DD5E-81D6-4715-8CB2-DD7F32B57991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606626-80B2-419F-8AED-D13E6B9E9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268C3-FDA3-4FDB-B8F5-87B31D5A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A829E-D95C-4A1C-A7FB-0641661D0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0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167B-2230-48CB-8D8C-F8C06751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BFD16-8AE0-4812-B3EC-B4DFADC74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963C9-DE2B-4C16-964B-FFEB326F5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72E17-0A1A-4B5C-B711-E142719A7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8DD5E-81D6-4715-8CB2-DD7F32B57991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3F3568-708F-4EF9-8E89-043230926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45A53-D6E8-465F-8FAB-990ACB15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A829E-D95C-4A1C-A7FB-0641661D0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25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0C55-812B-4D73-A072-E3B0325D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CB0B91-2893-4A01-8E3B-8B336DD00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DB8349-6A1E-43C1-BCC9-811D10B50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422DE-1B3C-4B2B-AECF-7ED6BE236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8DD5E-81D6-4715-8CB2-DD7F32B57991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4A489-EFFA-449F-BBEB-230C994BD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9FDF9-643B-44B2-A316-003D6E88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A829E-D95C-4A1C-A7FB-0641661D0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71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E82401-E00B-4BD0-90DD-4350F1A8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76F9F-2E6B-494C-968A-9C5358605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C71A8-72CE-4E29-B314-229D26FCB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8DD5E-81D6-4715-8CB2-DD7F32B57991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7826F-D313-46FF-BD08-5349DB075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97A7E-A367-468D-8DEC-92E272FD2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A829E-D95C-4A1C-A7FB-0641661D0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8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3614-96E1-429D-A916-18A149AB5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53953"/>
            <a:ext cx="9144000" cy="23876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6">
                    <a:lumMod val="50000"/>
                  </a:schemeClr>
                </a:solidFill>
                <a:latin typeface="Bell MT" panose="02020503060305020303" pitchFamily="18" charset="0"/>
                <a:ea typeface="+mn-ea"/>
                <a:cs typeface="Arial" panose="020B0604020202020204" pitchFamily="34" charset="0"/>
              </a:rPr>
              <a:t>CSCE 3110</a:t>
            </a:r>
            <a:br>
              <a:rPr lang="en-US" sz="4200" dirty="0">
                <a:solidFill>
                  <a:schemeClr val="accent6">
                    <a:lumMod val="50000"/>
                  </a:schemeClr>
                </a:solidFill>
                <a:latin typeface="Bell MT" panose="02020503060305020303" pitchFamily="18" charset="0"/>
                <a:ea typeface="+mn-ea"/>
                <a:cs typeface="Arial" panose="020B0604020202020204" pitchFamily="34" charset="0"/>
              </a:rPr>
            </a:br>
            <a:r>
              <a:rPr lang="en-US" sz="4200" dirty="0">
                <a:solidFill>
                  <a:schemeClr val="accent6">
                    <a:lumMod val="50000"/>
                  </a:schemeClr>
                </a:solidFill>
                <a:latin typeface="Bell MT" panose="02020503060305020303" pitchFamily="18" charset="0"/>
                <a:ea typeface="+mn-ea"/>
                <a:cs typeface="Arial" panose="020B0604020202020204" pitchFamily="34" charset="0"/>
              </a:rPr>
              <a:t>Data Structures &amp;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5CB505-8676-46DF-90CC-747C4A0B4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5211" y="3392575"/>
            <a:ext cx="9144000" cy="2495420"/>
          </a:xfrm>
          <a:solidFill>
            <a:schemeClr val="accent6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rmAutofit fontScale="70000" lnSpcReduction="20000"/>
          </a:bodyPr>
          <a:lstStyle/>
          <a:p>
            <a:pPr marL="571500" indent="-571500" algn="l">
              <a:lnSpc>
                <a:spcPct val="150000"/>
              </a:lnSpc>
              <a:buChar char="•"/>
            </a:pPr>
            <a:r>
              <a:rPr lang="en-US" sz="3600" b="1" dirty="0">
                <a:solidFill>
                  <a:schemeClr val="lt1"/>
                </a:solidFill>
                <a:latin typeface="Comic Sans MS"/>
                <a:ea typeface="宋体"/>
              </a:rPr>
              <a:t>Priority Queues</a:t>
            </a:r>
          </a:p>
          <a:p>
            <a:pPr marL="571500" indent="-571500" algn="l">
              <a:lnSpc>
                <a:spcPct val="150000"/>
              </a:lnSpc>
              <a:buChar char="•"/>
            </a:pPr>
            <a:r>
              <a:rPr lang="en-US" sz="3600" b="1" dirty="0">
                <a:solidFill>
                  <a:schemeClr val="lt1"/>
                </a:solidFill>
                <a:latin typeface="Comic Sans MS"/>
                <a:ea typeface="宋体"/>
              </a:rPr>
              <a:t>Heaps</a:t>
            </a:r>
          </a:p>
          <a:p>
            <a:pPr marL="571500" indent="-571500" algn="l">
              <a:lnSpc>
                <a:spcPct val="150000"/>
              </a:lnSpc>
              <a:buChar char="•"/>
            </a:pPr>
            <a:r>
              <a:rPr lang="en-US" sz="3600" b="1" dirty="0" err="1">
                <a:solidFill>
                  <a:schemeClr val="lt1"/>
                </a:solidFill>
                <a:latin typeface="Comic Sans MS"/>
                <a:ea typeface="宋体"/>
              </a:rPr>
              <a:t>HeapSort</a:t>
            </a:r>
            <a:endParaRPr lang="en-US" sz="3600" b="1" dirty="0">
              <a:solidFill>
                <a:schemeClr val="lt1"/>
              </a:solidFill>
              <a:latin typeface="Comic Sans MS"/>
              <a:ea typeface="宋体"/>
            </a:endParaRPr>
          </a:p>
          <a:p>
            <a:pPr marL="571500" indent="-571500" algn="l">
              <a:lnSpc>
                <a:spcPct val="150000"/>
              </a:lnSpc>
              <a:buChar char="•"/>
            </a:pPr>
            <a:r>
              <a:rPr lang="en-US" sz="3600" b="1" dirty="0">
                <a:solidFill>
                  <a:schemeClr val="lt1"/>
                </a:solidFill>
                <a:latin typeface="Comic Sans MS"/>
                <a:ea typeface="宋体"/>
              </a:rPr>
              <a:t>Reading: Weiss, chap. 6</a:t>
            </a:r>
          </a:p>
        </p:txBody>
      </p:sp>
    </p:spTree>
    <p:extLst>
      <p:ext uri="{BB962C8B-B14F-4D97-AF65-F5344CB8AC3E}">
        <p14:creationId xmlns:p14="http://schemas.microsoft.com/office/powerpoint/2010/main" val="3498792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02658-3652-4B91-832B-6E8B1436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8" y="0"/>
            <a:ext cx="10515600" cy="1325563"/>
          </a:xfrm>
        </p:spPr>
        <p:txBody>
          <a:bodyPr/>
          <a:lstStyle/>
          <a:p>
            <a:r>
              <a:rPr lang="en-US" dirty="0"/>
              <a:t>Heap as a Tree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29F0D7-9C80-4FA6-A129-5486285A87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8942" y="1153146"/>
                <a:ext cx="10515600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root of tree</a:t>
                </a:r>
                <a:r>
                  <a:rPr lang="en-US" dirty="0"/>
                  <a:t>: first element in the array, corresponding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parent(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FF0000"/>
                        </a:solidFill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en-US" dirty="0">
                            <a:solidFill>
                              <a:srgbClr val="FF0000"/>
                            </a:solidFill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en-US" dirty="0">
                                <a:solidFill>
                                  <a:srgbClr val="FF0000"/>
                                </a:solidFill>
                              </a:rPr>
                            </m:ctrlPr>
                          </m:fPr>
                          <m:num>
                            <m:r>
                              <a:rPr lang="en-US" altLang="en-US" dirty="0">
                                <a:solidFill>
                                  <a:srgbClr val="FF0000"/>
                                </a:solidFill>
                              </a:rPr>
                              <m:t>𝑖</m:t>
                            </m:r>
                          </m:num>
                          <m:den>
                            <m:r>
                              <a:rPr lang="en-US" altLang="en-US" dirty="0">
                                <a:solidFill>
                                  <a:srgbClr val="FF0000"/>
                                </a:solidFill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m:rPr>
                        <m:nor/>
                      </m:rPr>
                      <a:rPr lang="en-US" altLang="en-US" dirty="0">
                        <a:solidFill>
                          <a:srgbClr val="FF0000"/>
                        </a:solidFill>
                      </a:rPr>
                      <m:t>,</m:t>
                    </m:r>
                  </m:oMath>
                </a14:m>
                <a:r>
                  <a:rPr lang="en-US" dirty="0"/>
                  <a:t>: returns the index of node's parent 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left(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returns the index of node's left child 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right(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: returns the index of node's right child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29F0D7-9C80-4FA6-A129-5486285A87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942" y="1153146"/>
                <a:ext cx="10515600" cy="4351338"/>
              </a:xfrm>
              <a:blipFill>
                <a:blip r:embed="rId2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1592124-F94A-6B82-9B80-41B377B59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66" y="3429000"/>
            <a:ext cx="9900459" cy="31161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BEE60E-38E5-48B6-9CA1-035A63A86580}"/>
              </a:ext>
            </a:extLst>
          </p:cNvPr>
          <p:cNvSpPr/>
          <p:nvPr/>
        </p:nvSpPr>
        <p:spPr>
          <a:xfrm>
            <a:off x="8353674" y="5918966"/>
            <a:ext cx="3663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much do these operations cost?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24A7A-9B87-E514-4026-9937DC255642}"/>
              </a:ext>
            </a:extLst>
          </p:cNvPr>
          <p:cNvSpPr txBox="1"/>
          <p:nvPr/>
        </p:nvSpPr>
        <p:spPr>
          <a:xfrm>
            <a:off x="8818419" y="6288298"/>
            <a:ext cx="3330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constant time</a:t>
            </a:r>
            <a:r>
              <a:rPr lang="en-US" dirty="0"/>
              <a:t> O(1). </a:t>
            </a:r>
          </a:p>
        </p:txBody>
      </p:sp>
    </p:spTree>
    <p:extLst>
      <p:ext uri="{BB962C8B-B14F-4D97-AF65-F5344CB8AC3E}">
        <p14:creationId xmlns:p14="http://schemas.microsoft.com/office/powerpoint/2010/main" val="1701674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"/>
            <a:ext cx="12192000" cy="6471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900" b="1" dirty="0">
                <a:solidFill>
                  <a:srgbClr val="C00000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Height of Heap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CA3A69-25ED-5743-BAFF-FDE6C7BF7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75" y="699480"/>
            <a:ext cx="3829962" cy="27548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3B9DC7-A905-4345-B80D-CC7CFB87B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68" y="821738"/>
            <a:ext cx="751535" cy="23297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63A84E-0786-C84D-8F98-22C97554F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69" y="960569"/>
            <a:ext cx="846226" cy="2052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59DCDE-6383-F442-8BE1-78AA6FF7027B}"/>
              </a:ext>
            </a:extLst>
          </p:cNvPr>
          <p:cNvSpPr txBox="1"/>
          <p:nvPr/>
        </p:nvSpPr>
        <p:spPr>
          <a:xfrm>
            <a:off x="6096000" y="879760"/>
            <a:ext cx="5984657" cy="24929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The </a:t>
            </a:r>
            <a:r>
              <a:rPr lang="en-US" sz="2600">
                <a:solidFill>
                  <a:srgbClr val="C00000"/>
                </a:solidFill>
              </a:rPr>
              <a:t>height</a:t>
            </a:r>
            <a:r>
              <a:rPr lang="en-US" sz="2600"/>
              <a:t> </a:t>
            </a:r>
            <a:r>
              <a:rPr lang="en-US" sz="2600">
                <a:solidFill>
                  <a:srgbClr val="C00000"/>
                </a:solidFill>
              </a:rPr>
              <a:t>of a node </a:t>
            </a:r>
            <a:r>
              <a:rPr lang="en-US" sz="2600"/>
              <a:t>in a tree is the number of edges on the </a:t>
            </a:r>
            <a:r>
              <a:rPr lang="en-US" sz="2600" b="1"/>
              <a:t>longest simple downward path from the node to a leaf</a:t>
            </a:r>
            <a:r>
              <a:rPr lang="en-US" sz="260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The </a:t>
            </a:r>
            <a:r>
              <a:rPr lang="en-US" sz="2600">
                <a:solidFill>
                  <a:srgbClr val="C00000"/>
                </a:solidFill>
              </a:rPr>
              <a:t>height of a tree </a:t>
            </a:r>
            <a:r>
              <a:rPr lang="en-US" sz="2600"/>
              <a:t>is the height of its root.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CD03A-471C-324A-8DDD-F37EDE4E54B6}"/>
                  </a:ext>
                </a:extLst>
              </p:cNvPr>
              <p:cNvSpPr txBox="1"/>
              <p:nvPr/>
            </p:nvSpPr>
            <p:spPr>
              <a:xfrm>
                <a:off x="342405" y="3605395"/>
                <a:ext cx="11507190" cy="3054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600">
                    <a:solidFill>
                      <a:srgbClr val="C00000"/>
                    </a:solidFill>
                  </a:rPr>
                  <a:t>Fact: an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>
                    <a:solidFill>
                      <a:srgbClr val="C00000"/>
                    </a:solidFill>
                  </a:rPr>
                  <a:t>-element heap has height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⌊</m:t>
                    </m:r>
                    <m:r>
                      <m:rPr>
                        <m:sty m:val="p"/>
                      </m:rPr>
                      <a:rPr lang="en-US" sz="2600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sz="26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sty m:val="p"/>
                      </m:rPr>
                      <a:rPr lang="en-US" sz="2600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6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6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⌋</m:t>
                    </m:r>
                  </m:oMath>
                </a14:m>
                <a:r>
                  <a:rPr lang="en-US" sz="2600">
                    <a:solidFill>
                      <a:srgbClr val="C00000"/>
                    </a:solidFill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600"/>
                  <a:t>Proof: A heap is a nearly complete binary tree. All the levels, except the lowest, are completely full.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600"/>
                  <a:t>So the heap has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+1=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×2−1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2−1</m:t>
                        </m:r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sz="2600"/>
                  <a:t> element, and has at most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×2−1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2−1</m:t>
                        </m:r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600"/>
                  <a:t> elements.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600"/>
                  <a:t>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2600"/>
                  <a:t>. Thus,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600" b="0"/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600"/>
                  <a:t>Since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600"/>
                  <a:t> is an integer,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60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CD03A-471C-324A-8DDD-F37EDE4E5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05" y="3605395"/>
                <a:ext cx="11507190" cy="3054426"/>
              </a:xfrm>
              <a:prstGeom prst="rect">
                <a:avLst/>
              </a:prstGeom>
              <a:blipFill>
                <a:blip r:embed="rId6"/>
                <a:stretch>
                  <a:fillRect l="-953" t="-2994" b="-4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661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EB1B-5FEC-4DE8-89CD-7C58D4C9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or False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3F6DA-D371-4C2B-A216-D2C20C1C9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maximum item in the min heap must be at one of the leaves.</a:t>
            </a:r>
          </a:p>
          <a:p>
            <a:r>
              <a:rPr lang="en-US" dirty="0"/>
              <a:t>To ﬁnd the maximum item in the min heap, every leaf must be examined.</a:t>
            </a:r>
          </a:p>
        </p:txBody>
      </p:sp>
    </p:spTree>
    <p:extLst>
      <p:ext uri="{BB962C8B-B14F-4D97-AF65-F5344CB8AC3E}">
        <p14:creationId xmlns:p14="http://schemas.microsoft.com/office/powerpoint/2010/main" val="3539703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0278-68B6-4FBE-905F-615FC9E28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35" y="105633"/>
            <a:ext cx="10515600" cy="1325563"/>
          </a:xfrm>
          <a:solidFill>
            <a:sysClr val="window" lastClr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b="1" kern="0" dirty="0">
                <a:solidFill>
                  <a:srgbClr val="70AD47">
                    <a:lumMod val="50000"/>
                  </a:srgbClr>
                </a:solidFill>
                <a:latin typeface="Comic Sans MS" panose="030F0702030302020204" pitchFamily="66" charset="0"/>
                <a:ea typeface="等线" panose="02010600030101010101" pitchFamily="2" charset="-122"/>
                <a:cs typeface="Times New Roman" panose="02020603050405020304" pitchFamily="18" charset="0"/>
              </a:rPr>
              <a:t>Heap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6C606-36C4-4DF7-8B25-E8C67FD98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For max heap:</a:t>
            </a:r>
          </a:p>
          <a:p>
            <a:r>
              <a:rPr lang="en-US" dirty="0">
                <a:solidFill>
                  <a:srgbClr val="FF0000"/>
                </a:solidFill>
              </a:rPr>
              <a:t>max: </a:t>
            </a:r>
            <a:r>
              <a:rPr lang="en-US" dirty="0"/>
              <a:t>return the maximum item</a:t>
            </a:r>
          </a:p>
          <a:p>
            <a:r>
              <a:rPr lang="en-US" dirty="0">
                <a:solidFill>
                  <a:srgbClr val="FF0000"/>
                </a:solidFill>
              </a:rPr>
              <a:t>extract_max: </a:t>
            </a:r>
            <a:r>
              <a:rPr lang="en-US" dirty="0"/>
              <a:t>return and remove the maximum item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build_max_heap</a:t>
            </a:r>
            <a:r>
              <a:rPr lang="en-US" dirty="0"/>
              <a:t>: produce a max-heap from an unordered array</a:t>
            </a:r>
          </a:p>
          <a:p>
            <a:r>
              <a:rPr lang="en-US" dirty="0">
                <a:solidFill>
                  <a:srgbClr val="FF0000"/>
                </a:solidFill>
              </a:rPr>
              <a:t>max_heapify</a:t>
            </a:r>
            <a:r>
              <a:rPr lang="en-US" dirty="0"/>
              <a:t>: correct a single violation of the heap property in a subtree at its root </a:t>
            </a:r>
          </a:p>
          <a:p>
            <a:r>
              <a:rPr lang="en-US" dirty="0">
                <a:solidFill>
                  <a:srgbClr val="FF0000"/>
                </a:solidFill>
              </a:rPr>
              <a:t>Insert : </a:t>
            </a:r>
            <a:r>
              <a:rPr lang="en-US" dirty="0"/>
              <a:t>inserts a new element into the heap, adjusted to restore the heap property.</a:t>
            </a:r>
          </a:p>
          <a:p>
            <a:r>
              <a:rPr lang="en-US" dirty="0">
                <a:solidFill>
                  <a:srgbClr val="FF0000"/>
                </a:solidFill>
              </a:rPr>
              <a:t>heapsort</a:t>
            </a:r>
            <a:r>
              <a:rPr lang="en-US" dirty="0"/>
              <a:t> : a sorting algorithm that first builds a max-heap</a:t>
            </a:r>
          </a:p>
        </p:txBody>
      </p:sp>
    </p:spTree>
    <p:extLst>
      <p:ext uri="{BB962C8B-B14F-4D97-AF65-F5344CB8AC3E}">
        <p14:creationId xmlns:p14="http://schemas.microsoft.com/office/powerpoint/2010/main" val="706007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B577-FE18-43E4-A8BD-185CC05E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max_heapify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FB01BC-4AB7-4CE9-8542-36CECCC936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that the trees/subtrees rooted at left(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 and right(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 are max-heaps</a:t>
                </a:r>
              </a:p>
              <a:p>
                <a:endParaRPr lang="en-US" dirty="0"/>
              </a:p>
              <a:p>
                <a:r>
                  <a:rPr lang="en-US" dirty="0"/>
                  <a:t>If element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violates the max-heap property, correct violation by “trickling” element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down the tree, making the subtree rooted at index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 max-heap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FB01BC-4AB7-4CE9-8542-36CECCC936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0084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379BF-6604-46D1-929E-21BD8EF16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max_heapify (Example)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F4C373-DC16-4856-8327-49EA1CC7C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60842" cy="44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40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379BF-6604-46D1-929E-21BD8EF16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max_heapify (Example)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51C2DB-7E93-4401-9A8C-88BFC0254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863" y="1883193"/>
            <a:ext cx="11050274" cy="38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0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5A3F5-7C7B-4DC0-8E11-3026C50A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max_heapify (Example)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7D90ED-C32A-4223-B30E-B40F7CB57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003" y="1690688"/>
            <a:ext cx="11449994" cy="42190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594B69-92B7-49C4-A538-F0A6FD07D328}"/>
              </a:ext>
            </a:extLst>
          </p:cNvPr>
          <p:cNvSpPr/>
          <p:nvPr/>
        </p:nvSpPr>
        <p:spPr>
          <a:xfrm>
            <a:off x="7783016" y="4582537"/>
            <a:ext cx="15007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Time=? </a:t>
            </a:r>
          </a:p>
        </p:txBody>
      </p:sp>
    </p:spTree>
    <p:extLst>
      <p:ext uri="{BB962C8B-B14F-4D97-AF65-F5344CB8AC3E}">
        <p14:creationId xmlns:p14="http://schemas.microsoft.com/office/powerpoint/2010/main" val="2065934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"/>
            <a:ext cx="12192000" cy="6471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900" b="1" dirty="0">
                <a:solidFill>
                  <a:srgbClr val="C00000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Max-</a:t>
            </a:r>
            <a:r>
              <a:rPr lang="en-US" altLang="zh-CN" sz="2900" b="1" dirty="0" err="1">
                <a:solidFill>
                  <a:srgbClr val="C00000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Heapify</a:t>
            </a:r>
            <a:r>
              <a:rPr lang="en-US" altLang="zh-CN" sz="2900" b="1" dirty="0">
                <a:solidFill>
                  <a:srgbClr val="C00000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 -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17400EB-E793-A241-9994-0B6803866B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112" y="744046"/>
                <a:ext cx="11295784" cy="32077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altLang="en-US"/>
                  <a:t>Max-</a:t>
                </a:r>
                <a:r>
                  <a:rPr lang="en-US" altLang="en-US" err="1"/>
                  <a:t>Heapify</a:t>
                </a:r>
                <a:r>
                  <a:rPr lang="en-US" altLang="en-US"/>
                  <a:t> is an important subroutine for maintain max-heap property.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en-US"/>
                  <a:t>Its inputs are an array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/>
                  <a:t> and an index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/>
                  <a:t> into the array.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en-US" b="1"/>
                  <a:t>When Max-</a:t>
                </a:r>
                <a:r>
                  <a:rPr lang="en-US" altLang="en-US" b="1" err="1"/>
                  <a:t>Heapify</a:t>
                </a:r>
                <a:r>
                  <a:rPr lang="en-US" altLang="en-US" b="1"/>
                  <a:t> is called, it is assumed that the binary trees rooted at </a:t>
                </a:r>
                <a14:m>
                  <m:oMath xmlns:m="http://schemas.openxmlformats.org/officeDocument/2006/math">
                    <m:r>
                      <a:rPr lang="en-US" altLang="en-US" b="1" i="1" dirty="0">
                        <a:latin typeface="Cambria Math" panose="02040503050406030204" pitchFamily="18" charset="0"/>
                      </a:rPr>
                      <m:t>𝐥𝐞𝐟𝐭</m:t>
                    </m:r>
                    <m:d>
                      <m:dPr>
                        <m:ctrlPr>
                          <a:rPr lang="en-US" alt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1" i="1" dirty="0" err="1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d>
                  </m:oMath>
                </a14:m>
                <a:r>
                  <a:rPr lang="en-US" altLang="en-US" b="1"/>
                  <a:t> and </a:t>
                </a:r>
                <a14:m>
                  <m:oMath xmlns:m="http://schemas.openxmlformats.org/officeDocument/2006/math">
                    <m:r>
                      <a:rPr lang="en-US" altLang="en-US" b="1" i="1" dirty="0">
                        <a:latin typeface="Cambria Math" panose="02040503050406030204" pitchFamily="18" charset="0"/>
                      </a:rPr>
                      <m:t>𝐫𝐢𝐠𝐡𝐭</m:t>
                    </m:r>
                    <m:d>
                      <m:dPr>
                        <m:ctrlPr>
                          <a:rPr lang="en-US" alt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1" i="1" dirty="0" err="1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d>
                    <m:r>
                      <a:rPr lang="en-US" altLang="en-US" b="1" i="1" dirty="0" err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b="1"/>
                  <a:t>are max-heaps, but that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en-US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b="1" i="1" dirty="0" err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en-US" b="1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altLang="en-US" b="1"/>
                  <a:t>may be smaller than its children, thus violating the max-heap property.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en-US"/>
                  <a:t>Transform subtree rooted at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/>
                  <a:t> into a max-heap by “floating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/>
                  <a:t> down”.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US" altLang="en-US"/>
              </a:p>
              <a:p>
                <a:pPr marL="0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en-US" altLang="en-US"/>
                  <a:t>            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17400EB-E793-A241-9994-0B6803866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12" y="744046"/>
                <a:ext cx="11295784" cy="3207757"/>
              </a:xfrm>
              <a:prstGeom prst="rect">
                <a:avLst/>
              </a:prstGeom>
              <a:blipFill>
                <a:blip r:embed="rId3"/>
                <a:stretch>
                  <a:fillRect l="-1079" t="-570" r="-108" b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936C44A-D349-6644-BAFD-2827788B9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71" y="4162925"/>
            <a:ext cx="3510282" cy="24925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D68964-E8BF-604B-A00E-5D699B55D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859" y="4247147"/>
            <a:ext cx="3510046" cy="24923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33FB87-7832-3349-9E24-6E3F5E82B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0460" y="4290503"/>
            <a:ext cx="3484574" cy="24742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6F55D3D4-E30F-3747-BCC1-34E31C43C954}"/>
              </a:ext>
            </a:extLst>
          </p:cNvPr>
          <p:cNvSpPr/>
          <p:nvPr/>
        </p:nvSpPr>
        <p:spPr>
          <a:xfrm>
            <a:off x="3780204" y="4924547"/>
            <a:ext cx="851954" cy="333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1D2A0DB-9672-5540-89F7-E3A4F44220EA}"/>
              </a:ext>
            </a:extLst>
          </p:cNvPr>
          <p:cNvSpPr/>
          <p:nvPr/>
        </p:nvSpPr>
        <p:spPr>
          <a:xfrm>
            <a:off x="7977824" y="4963442"/>
            <a:ext cx="851954" cy="333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5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EBAA5-ADF6-4DA6-9AC5-27D12DDF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17425" cy="989215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max_heapify Pseudocode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9125B-687E-4975-B198-484124C3C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5" y="1316615"/>
            <a:ext cx="84637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max_heapify(A, i):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 = left(i) 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 = right(i) </a:t>
            </a:r>
          </a:p>
          <a:p>
            <a:pPr marL="457200" lvl="1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 (l &lt;= heap-size(A) and A[l] &gt; A[i]) 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then largest = l else largest = i 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 (r &lt;= heap-size(A) and A[r] &gt; A[largest]) 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then largest = r </a:t>
            </a:r>
          </a:p>
          <a:p>
            <a:pPr marL="457200" lvl="1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 largest != i 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then exchange A[i] and A[largest] 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max_heapify(A, largest)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4BCAB-FA93-641D-5E41-4FCF27321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259" y="2979306"/>
            <a:ext cx="4516626" cy="30078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E9D08BA-E091-FCE1-2606-2225BDA5F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090" y="157942"/>
            <a:ext cx="3977795" cy="282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513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D31B1-7863-457D-8BF8-4E3FE79C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F07C5-D4E6-4F5D-8FA0-3387106F0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Priority Queues</a:t>
            </a:r>
          </a:p>
          <a:p>
            <a:r>
              <a:rPr lang="en-US" dirty="0"/>
              <a:t>Heaps</a:t>
            </a:r>
          </a:p>
          <a:p>
            <a:r>
              <a:rPr lang="en-US" dirty="0"/>
              <a:t>Heapsort </a:t>
            </a:r>
          </a:p>
        </p:txBody>
      </p:sp>
    </p:spTree>
    <p:extLst>
      <p:ext uri="{BB962C8B-B14F-4D97-AF65-F5344CB8AC3E}">
        <p14:creationId xmlns:p14="http://schemas.microsoft.com/office/powerpoint/2010/main" val="3378628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"/>
            <a:ext cx="12192000" cy="6471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900" b="1" dirty="0">
                <a:solidFill>
                  <a:srgbClr val="C00000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Max-</a:t>
            </a:r>
            <a:r>
              <a:rPr lang="en-US" altLang="zh-CN" sz="2900" b="1" dirty="0" err="1">
                <a:solidFill>
                  <a:srgbClr val="C00000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Heapify</a:t>
            </a:r>
            <a:r>
              <a:rPr lang="en-US" altLang="zh-CN" sz="2900" b="1" dirty="0">
                <a:solidFill>
                  <a:srgbClr val="C00000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 - complexity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A2E87E-C731-AF43-9914-313496A6F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15" y="1048327"/>
            <a:ext cx="4957641" cy="3460994"/>
          </a:xfrm>
          <a:prstGeom prst="rect">
            <a:avLst/>
          </a:prstGeom>
        </p:spPr>
      </p:pic>
      <p:sp>
        <p:nvSpPr>
          <p:cNvPr id="11" name="文本框 11">
            <a:extLst>
              <a:ext uri="{FF2B5EF4-FFF2-40B4-BE49-F238E27FC236}">
                <a16:creationId xmlns:a16="http://schemas.microsoft.com/office/drawing/2014/main" id="{BA1BEF2E-0955-3748-997E-0BFD77A1CD35}"/>
              </a:ext>
            </a:extLst>
          </p:cNvPr>
          <p:cNvSpPr txBox="1"/>
          <p:nvPr/>
        </p:nvSpPr>
        <p:spPr>
          <a:xfrm>
            <a:off x="5125156" y="891080"/>
            <a:ext cx="5090970" cy="523220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kern="0">
                <a:solidFill>
                  <a:srgbClr val="70AD47">
                    <a:lumMod val="50000"/>
                  </a:srgb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Complexity of Max-</a:t>
            </a:r>
            <a:r>
              <a:rPr lang="en-US" altLang="zh-CN" sz="2800" b="1" kern="0" err="1">
                <a:solidFill>
                  <a:srgbClr val="70AD47">
                    <a:lumMod val="50000"/>
                  </a:srgb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Heapify</a:t>
            </a:r>
            <a:endParaRPr lang="en-US" altLang="zh-CN" sz="2800" b="1" kern="0">
              <a:solidFill>
                <a:srgbClr val="70AD47">
                  <a:lumMod val="50000"/>
                </a:srgbClr>
              </a:solidFill>
              <a:latin typeface="Comic Sans MS" panose="030F0702030302020204" pitchFamily="66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A500719D-6B57-C945-9D65-FAE62F1E86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2206" y="1522392"/>
                <a:ext cx="6526627" cy="3998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altLang="en-US" dirty="0"/>
                  <a:t>Assume size of subtree rooted at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dirty="0"/>
                  <a:t> is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dirty="0"/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altLang="en-US" dirty="0"/>
                  <a:t>Then the subtrees rooted at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largest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dirty="0"/>
                  <a:t> for recursive call is of size at most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en-US" dirty="0"/>
                  <a:t>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altLang="en-US" dirty="0"/>
                  <a:t>(Note: left subtree is larger when bottom level is half-full.)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en-US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en-US" dirty="0"/>
                  <a:t>Thus,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en-US" b="0" dirty="0"/>
                  <a:t>                  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.</a:t>
                </a:r>
              </a:p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US" altLang="en-US" dirty="0"/>
              </a:p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US" alt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en-US" dirty="0"/>
                  <a:t>             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A500719D-6B57-C945-9D65-FAE62F1E8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206" y="1522392"/>
                <a:ext cx="6526627" cy="3998080"/>
              </a:xfrm>
              <a:prstGeom prst="rect">
                <a:avLst/>
              </a:prstGeom>
              <a:blipFill>
                <a:blip r:embed="rId4"/>
                <a:stretch>
                  <a:fillRect l="-1963" t="-610" b="-4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A26A6380-120B-AE4D-9CE3-9B03F94EABAB}"/>
                  </a:ext>
                </a:extLst>
              </p:cNvPr>
              <p:cNvSpPr/>
              <p:nvPr/>
            </p:nvSpPr>
            <p:spPr>
              <a:xfrm>
                <a:off x="703762" y="5725514"/>
                <a:ext cx="8842787" cy="917915"/>
              </a:xfrm>
              <a:prstGeom prst="roundRect">
                <a:avLst/>
              </a:prstGeom>
              <a:solidFill>
                <a:srgbClr val="A8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b="1">
                    <a:latin typeface="Comic Sans MS" panose="030F0702030302020204" pitchFamily="66" charset="0"/>
                  </a:rPr>
                  <a:t>Remark: If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800" b="1">
                    <a:latin typeface="Comic Sans MS" panose="030F0702030302020204" pitchFamily="66" charset="0"/>
                  </a:rPr>
                  <a:t> height of subtree rooted at </a:t>
                </a:r>
                <a14:m>
                  <m:oMath xmlns:m="http://schemas.openxmlformats.org/officeDocument/2006/math">
                    <m:r>
                      <a:rPr lang="en-US" altLang="en-US" sz="28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en-US" sz="2800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sz="2800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en-US" sz="28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800" b="1">
                    <a:latin typeface="Comic Sans MS" panose="030F0702030302020204" pitchFamily="66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altLang="en-US" sz="2800" b="1" i="1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alt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alt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800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alt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en-US" sz="2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en-US" sz="2800" b="1" i="0"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r>
                              <a:rPr lang="en-US" altLang="en-US" sz="28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func>
                      </m:e>
                    </m:d>
                    <m:r>
                      <a:rPr lang="en-US" altLang="en-US" sz="28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8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alt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</m:oMath>
                </a14:m>
                <a:r>
                  <a:rPr lang="en-US" altLang="zh-CN" sz="2800" b="1">
                    <a:latin typeface="Comic Sans MS" panose="030F0702030302020204" pitchFamily="66" charset="0"/>
                  </a:rPr>
                  <a:t>.  </a:t>
                </a:r>
                <a:endParaRPr lang="zh-CN" altLang="en-US" sz="2800" b="1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A26A6380-120B-AE4D-9CE3-9B03F94EA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62" y="5725514"/>
                <a:ext cx="8842787" cy="917915"/>
              </a:xfrm>
              <a:prstGeom prst="roundRect">
                <a:avLst/>
              </a:prstGeom>
              <a:blipFill>
                <a:blip r:embed="rId5"/>
                <a:stretch>
                  <a:fillRect l="-826" t="-7190" r="-4336" b="-18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B5EE65-CBB7-1C40-A4F8-ECAA07593B0F}"/>
                  </a:ext>
                </a:extLst>
              </p:cNvPr>
              <p:cNvSpPr txBox="1"/>
              <p:nvPr/>
            </p:nvSpPr>
            <p:spPr>
              <a:xfrm>
                <a:off x="6660444" y="20855"/>
                <a:ext cx="5427904" cy="83753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A complete binary tree with height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/>
                  <a:t>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/>
                  <a:t> internal nodes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sz="2400"/>
                  <a:t> leaves.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B5EE65-CBB7-1C40-A4F8-ECAA07593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444" y="20855"/>
                <a:ext cx="5427904" cy="837537"/>
              </a:xfrm>
              <a:prstGeom prst="rect">
                <a:avLst/>
              </a:prstGeom>
              <a:blipFill>
                <a:blip r:embed="rId6"/>
                <a:stretch>
                  <a:fillRect l="-1798" t="-579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308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1D9B-C238-4047-94E7-3F9CE39EE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build_max_heap(A)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54E971-0C14-4B95-9298-D83DC2D1EC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Converts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[1…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to a max heap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build_max_heap(A):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i=n/2 down to 1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do max_heapify(A, i)</a:t>
                </a:r>
              </a:p>
              <a:p>
                <a:endParaRPr lang="en-US" dirty="0"/>
              </a:p>
              <a:p>
                <a:r>
                  <a:rPr lang="en-US" dirty="0"/>
                  <a:t>Why start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Time=?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54E971-0C14-4B95-9298-D83DC2D1EC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308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547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0A860-19A8-4B58-A3C4-F996E15CE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build_max_heap(A)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C63522-B43E-46A9-B3E5-BB0D6FFB96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Two observations:</a:t>
                </a:r>
              </a:p>
              <a:p>
                <a:r>
                  <a:rPr lang="en-US" dirty="0"/>
                  <a:t>max_heapify takes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for time for nodes that are one level above the leaves</a:t>
                </a:r>
              </a:p>
              <a:p>
                <a:r>
                  <a:rPr lang="en-US" dirty="0"/>
                  <a:t>in general,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for the nodes that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levels above the leaves</a:t>
                </a:r>
              </a:p>
              <a:p>
                <a:endParaRPr lang="en-US" dirty="0"/>
              </a:p>
              <a:p>
                <a:r>
                  <a:rPr lang="en-US" dirty="0"/>
                  <a:t>We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/4 </m:t>
                    </m:r>
                  </m:oMath>
                </a14:m>
                <a:r>
                  <a:rPr lang="en-US" dirty="0"/>
                  <a:t>nodes with one level above leaves,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/8 </m:t>
                    </m:r>
                  </m:oMath>
                </a14:m>
                <a:r>
                  <a:rPr lang="en-US" dirty="0"/>
                  <a:t>with two levels above leaves, and so on till we have one root node that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levels above the leaves.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C63522-B43E-46A9-B3E5-BB0D6FFB96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728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25E8-F501-4F1D-B4CF-109B903A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build_max_heap(A) Analysis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5004A-3E57-4609-89F1-8FE5C3AFE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Total amount of work in the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</a:t>
                </a:r>
                <a:r>
                  <a:rPr lang="en-US" dirty="0"/>
                  <a:t> loop can be summed as:</a:t>
                </a:r>
              </a:p>
              <a:p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endParaRPr lang="pt-BR" dirty="0"/>
              </a:p>
              <a:p>
                <a:endParaRPr lang="pt-BR" dirty="0"/>
              </a:p>
              <a:p>
                <a:r>
                  <a:rPr lang="en-US" dirty="0"/>
                  <a:t>Setting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and simplifying we get: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term in brackets is bounded by a constant!</a:t>
                </a:r>
              </a:p>
              <a:p>
                <a:endParaRPr lang="en-US" dirty="0"/>
              </a:p>
              <a:p>
                <a:r>
                  <a:rPr lang="en-US" dirty="0"/>
                  <a:t>This means that build_max_heap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35004A-3E57-4609-89F1-8FE5C3AFE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28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A99BD-81C9-4B20-9C84-F77AAD934D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i="0" dirty="0">
                    <a:latin typeface="Cambria Math" panose="02040503050406030204" pitchFamily="18" charset="0"/>
                  </a:rPr>
                  <a:t>Common ratio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, we have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 →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sz="28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On differentiating both sides, we get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A99BD-81C9-4B20-9C84-F77AAD934D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196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1AF25-94D5-41EC-9013-238DC9077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build_max_heap Demo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A3E561-2043-4B4D-B954-4C2BF9520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137" y="1340284"/>
            <a:ext cx="7924799" cy="551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59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69583-2D06-405B-A5C0-0DAFF900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build_max_heap Demo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1E1E34-6581-44CE-B189-2C06D1EA1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252" y="1300768"/>
            <a:ext cx="7427495" cy="554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94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90DCD-4100-4805-A685-04C65A552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build_max_heap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DFDAF7-B824-4939-BE99-EE646140D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3761" y="1504783"/>
            <a:ext cx="7824478" cy="510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11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B237A-FBA4-418C-A57F-1EBDA7CD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C33FA-3066-4536-ACE5-1736E0A66F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𝑖𝑛𝑠𝑒𝑟𝑡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Let X be the new entry (k, v)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Place X </a:t>
                </a:r>
                <a:r>
                  <a:rPr lang="en-US" altLang="zh-CN" dirty="0"/>
                  <a:t>at</a:t>
                </a:r>
                <a:r>
                  <a:rPr lang="en-US" dirty="0"/>
                  <a:t> the bottom level of the tree, at first free spot from left; i.e., first free location in array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Bubbles up tree until heap property is satisfied (max-</a:t>
                </a:r>
                <a:r>
                  <a:rPr lang="en-US" dirty="0" err="1"/>
                  <a:t>heapify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Repeat:</a:t>
                </a:r>
              </a:p>
              <a:p>
                <a:pPr lvl="2"/>
                <a:r>
                  <a:rPr lang="en-US" dirty="0"/>
                  <a:t>Compare X’s key with its parent’s key</a:t>
                </a:r>
              </a:p>
              <a:p>
                <a:pPr lvl="2"/>
                <a:r>
                  <a:rPr lang="en-US" dirty="0"/>
                  <a:t>If X’s key is larger, exchange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C33FA-3066-4536-ACE5-1736E0A66F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22B15FE-1221-44B2-B90B-D5C6FF469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395" y="4191000"/>
            <a:ext cx="34766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53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70AA9-8BA5-4E62-816D-78E4CBD7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or False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F42D2B-79B5-4A25-81FF-AA1671C688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max heap forms, if keys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to 1 are inserted in order into an initially empty array.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F42D2B-79B5-4A25-81FF-AA1671C688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920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2ED34-467B-4D08-AE27-6DAFA1A482D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ysClr val="window" lastClr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b="1" kern="0" dirty="0">
                <a:solidFill>
                  <a:srgbClr val="70AD47">
                    <a:lumMod val="50000"/>
                  </a:srgbClr>
                </a:solidFill>
                <a:latin typeface="Comic Sans MS" panose="030F0702030302020204" pitchFamily="66" charset="0"/>
                <a:ea typeface="等线" panose="02010600030101010101" pitchFamily="2" charset="-122"/>
                <a:cs typeface="Times New Roman" panose="02020603050405020304" pitchFamily="18" charset="0"/>
              </a:rPr>
              <a:t>Priority Queue ADT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F75D5-E297-41CE-A657-876E74FD3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562" y="1833938"/>
            <a:ext cx="1109887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Priority Queue is an extension of queue with following properties:</a:t>
            </a:r>
          </a:p>
          <a:p>
            <a:pPr marL="0" indent="0">
              <a:buNone/>
            </a:pPr>
            <a:endParaRPr lang="en-US" sz="3200" dirty="0"/>
          </a:p>
          <a:p>
            <a:pPr lvl="1"/>
            <a:r>
              <a:rPr lang="en-US" sz="2800" dirty="0"/>
              <a:t>Entries consist of key (priority) and value.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Entries in priority queue are ordered by key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An entry with high key is dequeued before an element with low key.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If two entries have the same key, they are served according to their order in the queue </a:t>
            </a:r>
            <a:r>
              <a:rPr lang="en-US" sz="2000" dirty="0"/>
              <a:t>(FIFO for same priority).</a:t>
            </a:r>
            <a:r>
              <a:rPr lang="en-US" sz="2800" dirty="0"/>
              <a:t>.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504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64F3-438B-463A-9F89-15A4071A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B498B-2E48-434A-A3C6-574CBFE32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entry at root</a:t>
            </a:r>
          </a:p>
        </p:txBody>
      </p:sp>
    </p:spTree>
    <p:extLst>
      <p:ext uri="{BB962C8B-B14F-4D97-AF65-F5344CB8AC3E}">
        <p14:creationId xmlns:p14="http://schemas.microsoft.com/office/powerpoint/2010/main" val="241253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395A-5380-4847-8F9E-4FC2CB1B1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extract_max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3A919-484D-4A6C-BA25-007CB448B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Return and remove entry at root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Save item at root for return value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Fill root with last item “X” in tree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Bubble “X” down the heap (max-</a:t>
            </a:r>
            <a:r>
              <a:rPr lang="en-US" dirty="0" err="1"/>
              <a:t>heapify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Repeat: If X &gt; one or both of its children, swap X with its maximum child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DA8A8-7D25-49CF-92D4-CEF4ADF3B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709" y="1231204"/>
            <a:ext cx="34766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56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3B95F-1B9F-426E-85D1-328BA1285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4" y="105633"/>
            <a:ext cx="10515600" cy="1325563"/>
          </a:xfrm>
          <a:solidFill>
            <a:sysClr val="window" lastClr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b="1" kern="0" dirty="0">
                <a:solidFill>
                  <a:srgbClr val="70AD47">
                    <a:lumMod val="50000"/>
                  </a:srgbClr>
                </a:solidFill>
                <a:latin typeface="Comic Sans MS" panose="030F0702030302020204" pitchFamily="66" charset="0"/>
                <a:ea typeface="等线" panose="02010600030101010101" pitchFamily="2" charset="-122"/>
                <a:cs typeface="Times New Roman" panose="02020603050405020304" pitchFamily="18" charset="0"/>
              </a:rPr>
              <a:t>Running times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A07F4A1-00F5-40F8-A2AE-A5307BE3BE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38163"/>
              </p:ext>
            </p:extLst>
          </p:nvPr>
        </p:nvGraphicFramePr>
        <p:xfrm>
          <a:off x="838200" y="1825625"/>
          <a:ext cx="10515600" cy="43891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48160077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3925754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8898162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42128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Binary heap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Sorted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Unsorted List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640528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549308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insert()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4098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dirty="0"/>
                        <a:t>  worst-case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09005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dirty="0"/>
                        <a:t>  best-case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02921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extract_max()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934317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dirty="0"/>
                        <a:t>  worst-case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307829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dirty="0"/>
                        <a:t>  best-case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6639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2747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3B95F-1B9F-426E-85D1-328BA1285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78" y="0"/>
            <a:ext cx="10515600" cy="1325563"/>
          </a:xfrm>
          <a:solidFill>
            <a:sysClr val="window" lastClr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b="1" kern="0" dirty="0">
                <a:solidFill>
                  <a:srgbClr val="70AD47">
                    <a:lumMod val="50000"/>
                  </a:srgbClr>
                </a:solidFill>
                <a:latin typeface="Comic Sans MS" panose="030F0702030302020204" pitchFamily="66" charset="0"/>
                <a:ea typeface="等线" panose="02010600030101010101" pitchFamily="2" charset="-122"/>
                <a:cs typeface="Times New Roman" panose="02020603050405020304" pitchFamily="18" charset="0"/>
              </a:rPr>
              <a:t>Running times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6A07F4A1-00F5-40F8-A2AE-A5307BE3BEEF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5625"/>
              <a:ext cx="10515600" cy="43891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481600770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839257545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08898162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33421280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Binary heap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Sorted List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Unsorted List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26405281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max()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549308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insert()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540980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 worst-case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409005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 best-case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30292143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extract_max()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7934317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 worst-case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307829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 best-case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66399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6A07F4A1-00F5-40F8-A2AE-A5307BE3BEEF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5625"/>
              <a:ext cx="10515600" cy="43891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481600770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839257545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08898162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33421280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Binary heap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Sorted List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Unsorted List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26405281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max()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32" t="-101111" r="-200464" b="-6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769" t="-101111" r="-100000" b="-6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464" t="-101111" r="-232" b="-6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549308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insert()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540980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 worst-case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32" t="-297802" r="-200464" b="-396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769" t="-297802" r="-100000" b="-396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464" t="-297802" r="-232" b="-396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09005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 best-case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32" t="-402222" r="-200464" b="-30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769" t="-402222" r="-100000" b="-30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464" t="-402222" r="-232" b="-30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0292143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extract_max()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7934317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 worst-case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32" t="-602222" r="-200464" b="-10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769" t="-602222" r="-100000" b="-10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464" t="-602222" r="-232" b="-10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07829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 best-case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32" t="-702222" r="-200464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769" t="-702222" r="-100000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464" t="-702222" r="-232" b="-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66399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20348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9444A-B3C4-4991-829B-46A3B263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52" y="18255"/>
            <a:ext cx="10515600" cy="1325563"/>
          </a:xfrm>
          <a:solidFill>
            <a:sysClr val="window" lastClr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b="1" kern="0" dirty="0">
                <a:solidFill>
                  <a:srgbClr val="70AD47">
                    <a:lumMod val="50000"/>
                  </a:srgbClr>
                </a:solidFill>
                <a:latin typeface="Comic Sans MS" panose="030F0702030302020204" pitchFamily="66" charset="0"/>
                <a:ea typeface="等线" panose="02010600030101010101" pitchFamily="2" charset="-122"/>
                <a:cs typeface="Times New Roman" panose="02020603050405020304" pitchFamily="18" charset="0"/>
              </a:rPr>
              <a:t>Heapsort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657E63-DCBA-44EC-B871-587ABBF54C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How does knowing the maximum element of an array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help in sorting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Build a heap for A </a:t>
                </a:r>
              </a:p>
              <a:p>
                <a:r>
                  <a:rPr lang="en-US" dirty="0"/>
                  <a:t>Get the maximum </a:t>
                </a:r>
              </a:p>
              <a:p>
                <a:r>
                  <a:rPr lang="en-US" dirty="0"/>
                  <a:t>Put it in place (exchange with the last item)</a:t>
                </a:r>
              </a:p>
              <a:p>
                <a:r>
                  <a:rPr lang="en-US" dirty="0"/>
                  <a:t>Update the heap, accordingly, reduce size, max-</a:t>
                </a:r>
                <a:r>
                  <a:rPr lang="en-US" dirty="0" err="1"/>
                  <a:t>heapify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Get the new maximum </a:t>
                </a:r>
              </a:p>
              <a:p>
                <a:r>
                  <a:rPr lang="en-US" dirty="0"/>
                  <a:t>Put it in place </a:t>
                </a:r>
              </a:p>
              <a:p>
                <a:r>
                  <a:rPr lang="en-US" dirty="0"/>
                  <a:t>Update the heap, accordingly, reduce size, max-</a:t>
                </a:r>
                <a:r>
                  <a:rPr lang="en-US" dirty="0" err="1"/>
                  <a:t>heapify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...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657E63-DCBA-44EC-B871-587ABBF54C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770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DB51-C366-4BBB-99A4-81BE24C0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06" y="130346"/>
            <a:ext cx="10515600" cy="1325563"/>
          </a:xfrm>
          <a:solidFill>
            <a:sysClr val="window" lastClr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b="1" kern="0" dirty="0">
                <a:solidFill>
                  <a:srgbClr val="70AD47">
                    <a:lumMod val="50000"/>
                  </a:srgbClr>
                </a:solidFill>
                <a:latin typeface="Comic Sans MS" panose="030F0702030302020204" pitchFamily="66" charset="0"/>
                <a:ea typeface="等线" panose="02010600030101010101" pitchFamily="2" charset="-122"/>
                <a:cs typeface="Times New Roman" panose="02020603050405020304" pitchFamily="18" charset="0"/>
              </a:rPr>
              <a:t>Heapsort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2F876B-D923-453B-B100-361071862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Sorting Strategy: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Build Max Heap from unordered array;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Find maximum element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[1]</m:t>
                    </m:r>
                  </m:oMath>
                </a14:m>
                <a:r>
                  <a:rPr lang="en-US" dirty="0"/>
                  <a:t>;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Swap elements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[1]</m:t>
                    </m:r>
                  </m:oMath>
                </a14:m>
                <a:r>
                  <a:rPr lang="en-US" dirty="0"/>
                  <a:t>: now max element is at the end of the array!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Discard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from heap (by decrementing heap-size variable)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New root may violate max heap property, but its children are max heaps. Run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max_heapify </a:t>
                </a:r>
                <a:r>
                  <a:rPr lang="en-US" dirty="0"/>
                  <a:t>to fix this.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Go to Step 2 unless heap is empty.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2F876B-D923-453B-B100-361071862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b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537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74AF-245B-499C-869C-4031443E7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2" y="0"/>
            <a:ext cx="10515600" cy="1325563"/>
          </a:xfrm>
          <a:solidFill>
            <a:sysClr val="window" lastClr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b="1" kern="0" dirty="0">
                <a:solidFill>
                  <a:srgbClr val="70AD47">
                    <a:lumMod val="50000"/>
                  </a:srgbClr>
                </a:solidFill>
                <a:latin typeface="Comic Sans MS" panose="030F0702030302020204" pitchFamily="66" charset="0"/>
                <a:ea typeface="等线" panose="02010600030101010101" pitchFamily="2" charset="-122"/>
                <a:cs typeface="Times New Roman" panose="02020603050405020304" pitchFamily="18" charset="0"/>
              </a:rPr>
              <a:t>Heapsort Demo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41245E-B016-4185-B937-0EC9399E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0358" y="1477173"/>
            <a:ext cx="8871284" cy="538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13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74AF-245B-499C-869C-4031443E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Heapsort Demo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23946B-406F-4945-BA3F-9642D9DEB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5263" y="1214862"/>
            <a:ext cx="8181474" cy="564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48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74AF-245B-499C-869C-4031443E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Heapsort Demo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FC7E15-ADD5-45F1-BDD0-4C04AB0CA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0441" y="1333495"/>
            <a:ext cx="8411118" cy="552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28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74AF-245B-499C-869C-4031443E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Heapsort Demo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3B7160-8EF5-4F0C-8901-5BC2C23EF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758" y="1298057"/>
            <a:ext cx="8566483" cy="555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70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B59C7-5A0D-4881-9B42-6D8194CC52D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ysClr val="window" lastClr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b="1" kern="0" dirty="0">
                <a:solidFill>
                  <a:srgbClr val="70AD47">
                    <a:lumMod val="50000"/>
                  </a:srgbClr>
                </a:solidFill>
                <a:latin typeface="Comic Sans MS" panose="030F0702030302020204" pitchFamily="66" charset="0"/>
                <a:ea typeface="等线" panose="02010600030101010101" pitchFamily="2" charset="-122"/>
                <a:cs typeface="Times New Roman" panose="02020603050405020304" pitchFamily="18" charset="0"/>
              </a:rPr>
              <a:t>Priority Queue ADT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D94B0-B326-4190-9D61-D29160799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211" y="1950315"/>
            <a:ext cx="9577647" cy="4351338"/>
          </a:xfrm>
        </p:spPr>
        <p:txBody>
          <a:bodyPr>
            <a:normAutofit/>
          </a:bodyPr>
          <a:lstStyle/>
          <a:p>
            <a:r>
              <a:rPr lang="en-US" sz="3600" dirty="0"/>
              <a:t>A typical priority queue supports following operations:</a:t>
            </a:r>
          </a:p>
          <a:p>
            <a:endParaRPr lang="en-US" sz="3600" dirty="0"/>
          </a:p>
          <a:p>
            <a:pPr lvl="1"/>
            <a:r>
              <a:rPr lang="en-US" sz="3200" dirty="0"/>
              <a:t>insert(key, value): Inserts an item with given key.</a:t>
            </a:r>
          </a:p>
          <a:p>
            <a:pPr lvl="1"/>
            <a:r>
              <a:rPr lang="en-US" sz="3200" dirty="0"/>
              <a:t>min/max(): Returns the smallest/largest key item.</a:t>
            </a:r>
          </a:p>
          <a:p>
            <a:pPr lvl="1"/>
            <a:r>
              <a:rPr lang="en-US" sz="3200" dirty="0" err="1"/>
              <a:t>removemin</a:t>
            </a:r>
            <a:r>
              <a:rPr lang="en-US" sz="3200" dirty="0"/>
              <a:t>/</a:t>
            </a:r>
            <a:r>
              <a:rPr lang="en-US" sz="3200" dirty="0" err="1"/>
              <a:t>removemax</a:t>
            </a:r>
            <a:r>
              <a:rPr lang="en-US" sz="3200" dirty="0"/>
              <a:t>(): Removes the smallest/largest key item.</a:t>
            </a:r>
          </a:p>
        </p:txBody>
      </p:sp>
    </p:spTree>
    <p:extLst>
      <p:ext uri="{BB962C8B-B14F-4D97-AF65-F5344CB8AC3E}">
        <p14:creationId xmlns:p14="http://schemas.microsoft.com/office/powerpoint/2010/main" val="631998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92435-67A7-4F20-8EDC-E5AAC870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Heapsort Running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EC938D-99E2-4973-A69A-39E1F2DA31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after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iterations the Heap is empty </a:t>
                </a:r>
              </a:p>
              <a:p>
                <a:r>
                  <a:rPr lang="en-US" dirty="0"/>
                  <a:t>every iteration involves a swap and a max_heapify operation; </a:t>
                </a:r>
              </a:p>
              <a:p>
                <a:r>
                  <a:rPr lang="en-US" dirty="0"/>
                  <a:t>hence it takes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time overall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EC938D-99E2-4973-A69A-39E1F2DA31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7054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62DF3-D63C-4216-B5C3-0C3691B42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873" y="157307"/>
            <a:ext cx="10515600" cy="1325563"/>
          </a:xfrm>
          <a:solidFill>
            <a:sysClr val="window" lastClr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b="1" kern="0" dirty="0">
                <a:solidFill>
                  <a:srgbClr val="70AD47">
                    <a:lumMod val="50000"/>
                  </a:srgbClr>
                </a:solidFill>
                <a:latin typeface="Comic Sans MS" panose="030F0702030302020204" pitchFamily="66" charset="0"/>
                <a:ea typeface="等线" panose="02010600030101010101" pitchFamily="2" charset="-122"/>
                <a:cs typeface="Times New Roman" panose="02020603050405020304" pitchFamily="18" charset="0"/>
              </a:rPr>
              <a:t>Applications of Priority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0B3F0-7322-40D5-8BE1-E64EE0F4C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564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Event/job management </a:t>
            </a:r>
          </a:p>
          <a:p>
            <a:pPr lvl="1"/>
            <a:r>
              <a:rPr lang="en-US" altLang="en-US" dirty="0"/>
              <a:t>assigns priority to events/jobs 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In Operating Systems</a:t>
            </a:r>
          </a:p>
          <a:p>
            <a:pPr lvl="1"/>
            <a:r>
              <a:rPr lang="en-US" altLang="en-US" dirty="0"/>
              <a:t>Scheduling jobs, like </a:t>
            </a:r>
            <a:r>
              <a:rPr lang="en-US" dirty="0"/>
              <a:t>hardware interrupts. Higher-priority processes are given preference in CPU scheduling.</a:t>
            </a:r>
            <a:endParaRPr lang="en-US" altLang="en-US" dirty="0"/>
          </a:p>
          <a:p>
            <a:pPr lvl="1"/>
            <a:endParaRPr lang="en-US" altLang="en-US" dirty="0"/>
          </a:p>
          <a:p>
            <a:r>
              <a:rPr lang="en-US" altLang="en-US" dirty="0"/>
              <a:t>In Simulators</a:t>
            </a:r>
          </a:p>
          <a:p>
            <a:pPr lvl="1"/>
            <a:r>
              <a:rPr lang="en-US" altLang="en-US" dirty="0"/>
              <a:t>Scheduling the next event (smallest event time).</a:t>
            </a:r>
            <a:r>
              <a:rPr lang="en-US" dirty="0"/>
              <a:t> This helps in time-based simulations, where events are processed in the order of their occurrence.</a:t>
            </a: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97ABB-5C42-1584-869C-0CC19346B7A8}"/>
              </a:ext>
            </a:extLst>
          </p:cNvPr>
          <p:cNvSpPr txBox="1"/>
          <p:nvPr/>
        </p:nvSpPr>
        <p:spPr>
          <a:xfrm>
            <a:off x="8111144" y="1906399"/>
            <a:ext cx="3393671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If you have a priority queue with these key-value pairs: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(1, "Task A")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(5, "Task B")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(3, "Task C")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(7, "Task D")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min-priority queue would dequeue them in this order based on their keys:</a:t>
            </a:r>
          </a:p>
          <a:p>
            <a:pPr>
              <a:buFont typeface="+mj-lt"/>
              <a:buAutoNum type="arabicPeriod"/>
            </a:pPr>
            <a:r>
              <a:rPr lang="en-US" dirty="0"/>
              <a:t>"Task A" (key = 1)</a:t>
            </a:r>
          </a:p>
          <a:p>
            <a:pPr>
              <a:buFont typeface="+mj-lt"/>
              <a:buAutoNum type="arabicPeriod"/>
            </a:pPr>
            <a:r>
              <a:rPr lang="en-US" dirty="0"/>
              <a:t>"Task C" (key = 3)</a:t>
            </a:r>
          </a:p>
          <a:p>
            <a:pPr>
              <a:buFont typeface="+mj-lt"/>
              <a:buAutoNum type="arabicPeriod"/>
            </a:pPr>
            <a:r>
              <a:rPr lang="en-US" dirty="0"/>
              <a:t>"Task B" (key = 5)</a:t>
            </a:r>
          </a:p>
          <a:p>
            <a:pPr>
              <a:buFont typeface="+mj-lt"/>
              <a:buAutoNum type="arabicPeriod"/>
            </a:pPr>
            <a:r>
              <a:rPr lang="en-US" dirty="0"/>
              <a:t>"Task D" (key = 7)</a:t>
            </a:r>
          </a:p>
        </p:txBody>
      </p:sp>
    </p:spTree>
    <p:extLst>
      <p:ext uri="{BB962C8B-B14F-4D97-AF65-F5344CB8AC3E}">
        <p14:creationId xmlns:p14="http://schemas.microsoft.com/office/powerpoint/2010/main" val="2747770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E692C-ED30-4D6E-B9F8-53AB27AB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698" y="398443"/>
            <a:ext cx="4257501" cy="701731"/>
          </a:xfrm>
          <a:solidFill>
            <a:sysClr val="window" lastClr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b="1" kern="0" dirty="0">
                <a:solidFill>
                  <a:srgbClr val="70AD47">
                    <a:lumMod val="50000"/>
                  </a:srgbClr>
                </a:solidFill>
                <a:latin typeface="Comic Sans MS" panose="030F0702030302020204" pitchFamily="66" charset="0"/>
                <a:ea typeface="等线" panose="02010600030101010101" pitchFamily="2" charset="-122"/>
                <a:cs typeface="Times New Roman" panose="02020603050405020304" pitchFamily="18" charset="0"/>
              </a:rPr>
              <a:t>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7AC00-E1ED-436B-8555-F6DE15B4B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497" y="1344053"/>
            <a:ext cx="6410499" cy="5405882"/>
          </a:xfrm>
        </p:spPr>
        <p:txBody>
          <a:bodyPr>
            <a:normAutofit/>
          </a:bodyPr>
          <a:lstStyle/>
          <a:p>
            <a:r>
              <a:rPr lang="en-US" dirty="0"/>
              <a:t>Tree-based data structure </a:t>
            </a:r>
          </a:p>
          <a:p>
            <a:r>
              <a:rPr lang="en-US" dirty="0"/>
              <a:t>A complete tree</a:t>
            </a:r>
          </a:p>
          <a:p>
            <a:pPr lvl="1"/>
            <a:r>
              <a:rPr lang="en-US" dirty="0"/>
              <a:t>every level is filled, except possibly the last, and all nodes filled from left to right as much as possible.</a:t>
            </a:r>
          </a:p>
          <a:p>
            <a:r>
              <a:rPr lang="en-US" dirty="0"/>
              <a:t>Satisfies the heap property:</a:t>
            </a:r>
          </a:p>
          <a:p>
            <a:pPr lvl="1"/>
            <a:r>
              <a:rPr lang="en-US" b="1" dirty="0"/>
              <a:t>Max-Heap</a:t>
            </a:r>
            <a:r>
              <a:rPr lang="en-US" dirty="0"/>
              <a:t>: If P is the parent node of C, then the key of P is greater than or equal to the key of C. In this case, the largest element is at the root.</a:t>
            </a:r>
          </a:p>
          <a:p>
            <a:pPr lvl="1"/>
            <a:r>
              <a:rPr lang="en-US" b="1" dirty="0"/>
              <a:t>Min-Heap</a:t>
            </a:r>
            <a:r>
              <a:rPr lang="en-US" dirty="0"/>
              <a:t>: If P is the parent node of C, then the key of P is less than or equal to the key of C. Here, the smallest element is at the root.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70C36-1F0F-C1C5-9142-B36EF9B03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742" y="2271507"/>
            <a:ext cx="5535721" cy="231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49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E4DBF-79F2-4B8C-9F66-F368E6940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or Not a Heap?</a:t>
            </a:r>
            <a:br>
              <a:rPr lang="en-US" dirty="0"/>
            </a:br>
            <a:r>
              <a:rPr lang="en-US" dirty="0"/>
              <a:t>(min heap)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963CDCE2-4E57-4282-89F7-D598672674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3"/>
          <a:stretch>
            <a:fillRect/>
          </a:stretch>
        </p:blipFill>
        <p:spPr bwMode="auto">
          <a:xfrm>
            <a:off x="5739112" y="44193"/>
            <a:ext cx="5730993" cy="674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B9971D-4149-4EDF-BFA1-975D8911D71C}"/>
              </a:ext>
            </a:extLst>
          </p:cNvPr>
          <p:cNvSpPr/>
          <p:nvPr/>
        </p:nvSpPr>
        <p:spPr>
          <a:xfrm>
            <a:off x="5739112" y="-635"/>
            <a:ext cx="4541520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1C7D5-A161-491F-8489-277F956117B1}"/>
              </a:ext>
            </a:extLst>
          </p:cNvPr>
          <p:cNvSpPr/>
          <p:nvPr/>
        </p:nvSpPr>
        <p:spPr>
          <a:xfrm>
            <a:off x="5739112" y="3442713"/>
            <a:ext cx="4541520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0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7505-3A41-451D-9D83-3A56E934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876" y="192149"/>
            <a:ext cx="10515600" cy="1325563"/>
          </a:xfrm>
          <a:solidFill>
            <a:sysClr val="window" lastClr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b="1" kern="0" dirty="0">
                <a:solidFill>
                  <a:srgbClr val="70AD47">
                    <a:lumMod val="50000"/>
                  </a:srgbClr>
                </a:solidFill>
                <a:latin typeface="Comic Sans MS" panose="030F0702030302020204" pitchFamily="66" charset="0"/>
                <a:ea typeface="等线" panose="02010600030101010101" pitchFamily="2" charset="-122"/>
                <a:cs typeface="Times New Roman" panose="02020603050405020304" pitchFamily="18" charset="0"/>
              </a:rPr>
              <a:t>Heaps – max heap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EB4F5-01A5-4A3C-847E-9C41FA6834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max heap is a heap such that for each node except the root, the parent of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greater than or equal to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(max-heap property)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EB4F5-01A5-4A3C-847E-9C41FA683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AB12B80-E108-494E-AC66-97E8AE14A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37" y="2972480"/>
            <a:ext cx="5953125" cy="22193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D163A7-7730-4FA5-BD0D-C4EB4DFC306C}"/>
              </a:ext>
            </a:extLst>
          </p:cNvPr>
          <p:cNvSpPr/>
          <p:nvPr/>
        </p:nvSpPr>
        <p:spPr>
          <a:xfrm>
            <a:off x="4594594" y="5807631"/>
            <a:ext cx="31457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Where is the largest element?</a:t>
            </a:r>
          </a:p>
          <a:p>
            <a:r>
              <a:rPr lang="en-US" dirty="0"/>
              <a:t>Where is the smallest element?</a:t>
            </a:r>
          </a:p>
        </p:txBody>
      </p:sp>
    </p:spTree>
    <p:extLst>
      <p:ext uri="{BB962C8B-B14F-4D97-AF65-F5344CB8AC3E}">
        <p14:creationId xmlns:p14="http://schemas.microsoft.com/office/powerpoint/2010/main" val="1302638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F03DD-897F-4185-A21C-20A440EAF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45" y="239547"/>
            <a:ext cx="10515600" cy="701731"/>
          </a:xfrm>
          <a:solidFill>
            <a:sysClr val="window" lastClr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b="1" kern="0" dirty="0">
                <a:solidFill>
                  <a:srgbClr val="70AD47">
                    <a:lumMod val="50000"/>
                  </a:srgbClr>
                </a:solidFill>
                <a:latin typeface="Comic Sans MS" panose="030F0702030302020204" pitchFamily="66" charset="0"/>
                <a:ea typeface="等线" panose="02010600030101010101" pitchFamily="2" charset="-122"/>
                <a:cs typeface="Times New Roman" panose="02020603050405020304" pitchFamily="18" charset="0"/>
              </a:rPr>
              <a:t>Binary Heap &amp; Array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9C3599-656F-4091-A21F-2E4B367098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2563" y="1277108"/>
                <a:ext cx="10515600" cy="17557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array, visualized as a complete binary tree</a:t>
                </a:r>
              </a:p>
              <a:p>
                <a:r>
                  <a:rPr lang="en-US" dirty="0"/>
                  <a:t>often refer as heap</a:t>
                </a:r>
              </a:p>
              <a:p>
                <a:r>
                  <a:rPr lang="en-US" dirty="0"/>
                  <a:t>Height of a binary heap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9C3599-656F-4091-A21F-2E4B367098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2563" y="1277108"/>
                <a:ext cx="10515600" cy="1755775"/>
              </a:xfrm>
              <a:blipFill>
                <a:blip r:embed="rId2"/>
                <a:stretch>
                  <a:fillRect l="-1086" t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75A6087-B679-1694-B0BE-F3B569B9E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46" y="2830510"/>
            <a:ext cx="10515600" cy="3309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04A1DB-3619-A252-1C73-FE1BFAC84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565" y="5365919"/>
            <a:ext cx="4616565" cy="137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39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4405</TotalTime>
  <Words>1889</Words>
  <Application>Microsoft Macintosh PowerPoint</Application>
  <PresentationFormat>Widescreen</PresentationFormat>
  <Paragraphs>255</Paragraphs>
  <Slides>40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Bell MT</vt:lpstr>
      <vt:lpstr>Calibri</vt:lpstr>
      <vt:lpstr>Calibri Light</vt:lpstr>
      <vt:lpstr>Cambria Math</vt:lpstr>
      <vt:lpstr>Comic Sans MS</vt:lpstr>
      <vt:lpstr>Courier New</vt:lpstr>
      <vt:lpstr>Office Theme</vt:lpstr>
      <vt:lpstr>CSCE 3110 Data Structures &amp; Algorithms</vt:lpstr>
      <vt:lpstr>Content</vt:lpstr>
      <vt:lpstr>Priority Queue ADT</vt:lpstr>
      <vt:lpstr>Priority Queue ADT</vt:lpstr>
      <vt:lpstr>Applications of Priority Queues</vt:lpstr>
      <vt:lpstr>Heap</vt:lpstr>
      <vt:lpstr>Heap or Not a Heap? (min heap)</vt:lpstr>
      <vt:lpstr>Heaps – max heap</vt:lpstr>
      <vt:lpstr>Binary Heap &amp; Array</vt:lpstr>
      <vt:lpstr>Heap as a Tree</vt:lpstr>
      <vt:lpstr>PowerPoint Presentation</vt:lpstr>
      <vt:lpstr>True or False</vt:lpstr>
      <vt:lpstr>Heap Operations</vt:lpstr>
      <vt:lpstr>max_heapify</vt:lpstr>
      <vt:lpstr>max_heapify (Example)</vt:lpstr>
      <vt:lpstr>max_heapify (Example)</vt:lpstr>
      <vt:lpstr>max_heapify (Example) </vt:lpstr>
      <vt:lpstr>PowerPoint Presentation</vt:lpstr>
      <vt:lpstr>max_heapify Pseudocode</vt:lpstr>
      <vt:lpstr>PowerPoint Presentation</vt:lpstr>
      <vt:lpstr>build_max_heap(A) </vt:lpstr>
      <vt:lpstr>build_max_heap(A) Analysis</vt:lpstr>
      <vt:lpstr>build_max_heap(A) Analysis </vt:lpstr>
      <vt:lpstr>PowerPoint Presentation</vt:lpstr>
      <vt:lpstr>build_max_heap Demo</vt:lpstr>
      <vt:lpstr>build_max_heap Demo</vt:lpstr>
      <vt:lpstr>build_max_heap</vt:lpstr>
      <vt:lpstr>Insert</vt:lpstr>
      <vt:lpstr>True or False</vt:lpstr>
      <vt:lpstr>max</vt:lpstr>
      <vt:lpstr>extract_max</vt:lpstr>
      <vt:lpstr>Running times</vt:lpstr>
      <vt:lpstr>Running times</vt:lpstr>
      <vt:lpstr>Heapsort</vt:lpstr>
      <vt:lpstr>Heapsort</vt:lpstr>
      <vt:lpstr>Heapsort Demo</vt:lpstr>
      <vt:lpstr>Heapsort Demo</vt:lpstr>
      <vt:lpstr>Heapsort Demo</vt:lpstr>
      <vt:lpstr>Heapsort Demo</vt:lpstr>
      <vt:lpstr>Heapsort Running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CSCE 3110 Data Structures &amp; Algorithms</dc:title>
  <dc:creator>Xuan Guo</dc:creator>
  <cp:lastModifiedBy>Molly Wang</cp:lastModifiedBy>
  <cp:revision>61</cp:revision>
  <dcterms:created xsi:type="dcterms:W3CDTF">2019-03-01T22:31:37Z</dcterms:created>
  <dcterms:modified xsi:type="dcterms:W3CDTF">2024-10-21T03:50:17Z</dcterms:modified>
</cp:coreProperties>
</file>